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notesSlides/notesSlide9.xml" ContentType="application/vnd.openxmlformats-officedocument.presentationml.notesSlide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Layouts/slideLayout5.xml" ContentType="application/vnd.openxmlformats-officedocument.presentationml.slideLayout+xml"/>
  <Override PartName="/docProps/app.xml" ContentType="application/vnd.openxmlformats-officedocument.extended-properties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notesSlides/notesSlide5.xml" ContentType="application/vnd.openxmlformats-officedocument.presentationml.notes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notesSlides/notesSlide8.xml" ContentType="application/vnd.openxmlformats-officedocument.presentationml.notes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31" r:id="rId1"/>
  </p:sldMasterIdLst>
  <p:notesMasterIdLst>
    <p:notesMasterId r:id="rId3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70" r:id="rId13"/>
    <p:sldId id="271" r:id="rId14"/>
    <p:sldId id="272" r:id="rId15"/>
    <p:sldId id="277" r:id="rId16"/>
    <p:sldId id="273" r:id="rId17"/>
    <p:sldId id="274" r:id="rId18"/>
    <p:sldId id="275" r:id="rId19"/>
    <p:sldId id="276" r:id="rId20"/>
    <p:sldId id="287" r:id="rId21"/>
    <p:sldId id="288" r:id="rId22"/>
    <p:sldId id="278" r:id="rId23"/>
    <p:sldId id="284" r:id="rId24"/>
    <p:sldId id="279" r:id="rId25"/>
    <p:sldId id="280" r:id="rId26"/>
    <p:sldId id="281" r:id="rId27"/>
    <p:sldId id="282" r:id="rId28"/>
    <p:sldId id="283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96" y="-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FF5B4-B5D2-BB4B-81DD-D90930E87C08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55106E-BA4B-1741-ACD9-737274F70D6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8DC36B8-6F0C-7E4E-8220-446D1572FFFF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11-13-15</a:t>
            </a:r>
          </a:p>
          <a:p>
            <a:r>
              <a:rPr lang="en-US" smtClean="0">
                <a:ea typeface="ＭＳ Ｐゴシック" charset="-128"/>
                <a:cs typeface="ＭＳ Ｐゴシック" charset="-128"/>
              </a:rPr>
              <a:t>ABC Pathways Mat</a:t>
            </a:r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82F4DE3-3641-B548-9494-E001D8F9805E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charset="-128"/>
                <a:cs typeface="ＭＳ Ｐゴシック" charset="-128"/>
              </a:rPr>
              <a:t>Amydala research</a:t>
            </a: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63453AD-B596-3443-B8D3-5E5F341ABAB7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Brain Model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Bran Challenges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ea typeface="ＭＳ Ｐゴシック" charset="-128"/>
                <a:cs typeface="ＭＳ Ｐゴシック" charset="-128"/>
              </a:rPr>
              <a:t>Gotcha</a:t>
            </a:r>
          </a:p>
          <a:p>
            <a:pPr eaLnBrk="1" hangingPunct="1">
              <a:spcBef>
                <a:spcPct val="0"/>
              </a:spcBef>
            </a:pPr>
            <a:r>
              <a:rPr lang="en-US" dirty="0" err="1" smtClean="0">
                <a:ea typeface="ＭＳ Ｐゴシック" charset="-128"/>
                <a:cs typeface="ＭＳ Ｐゴシック" charset="-128"/>
              </a:rPr>
              <a:t>Quikc</a:t>
            </a:r>
            <a:r>
              <a:rPr lang="en-US" baseline="0" dirty="0" smtClean="0">
                <a:ea typeface="ＭＳ Ｐゴシック" charset="-128"/>
                <a:cs typeface="ＭＳ Ｐゴシック" charset="-128"/>
              </a:rPr>
              <a:t> Math</a:t>
            </a:r>
            <a:endParaRPr lang="en-US" dirty="0" smtClean="0">
              <a:ea typeface="ＭＳ Ｐゴシック" charset="-128"/>
              <a:cs typeface="ＭＳ Ｐゴシック" charset="-128"/>
            </a:endParaRPr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A32CE88-D80F-1749-BB2B-B81022F14E6F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Soul Man</a:t>
            </a: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5691CC9-6DE7-5047-A043-8008CD4B5A48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charset="-128"/>
                <a:cs typeface="ＭＳ Ｐゴシック" charset="-128"/>
              </a:rPr>
              <a:t>BDNF Bonnie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ea typeface="ＭＳ Ｐゴシック" charset="-128"/>
                <a:cs typeface="ＭＳ Ｐゴシック" charset="-128"/>
              </a:rPr>
              <a:t>Endorphins, Serotonin, Cortisol, Dopamine</a:t>
            </a:r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6B5C4915-47D5-C745-BD41-F8822EFABE52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dirty="0" smtClean="0">
                <a:ea typeface="ＭＳ Ｐゴシック" charset="-128"/>
                <a:cs typeface="ＭＳ Ｐゴシック" charset="-128"/>
              </a:rPr>
              <a:t>Chair activity</a:t>
            </a: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7C90AD5-51F5-3744-A2A4-554BD73D03CF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r>
              <a:rPr lang="en-US" smtClean="0">
                <a:ea typeface="ＭＳ Ｐゴシック" charset="-128"/>
                <a:cs typeface="ＭＳ Ｐゴシック" charset="-128"/>
              </a:rPr>
              <a:t>Show the  ABC NEWS clip</a:t>
            </a: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BB10CA5-CBA5-C445-B284-32AB15F04A47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Rodney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55106E-BA4B-1741-ACD9-737274F70D63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B0E4600-0381-4CF3-88F2-7ED7D2E3F9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538" y="3352801"/>
            <a:ext cx="8416925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3538" y="4771029"/>
            <a:ext cx="8416925" cy="972671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idx="13"/>
          </p:nvPr>
        </p:nvSpPr>
        <p:spPr>
          <a:xfrm>
            <a:off x="370980" y="363538"/>
            <a:ext cx="8402040" cy="2836862"/>
          </a:xfrm>
          <a:ln w="3175">
            <a:solidFill>
              <a:schemeClr val="bg1"/>
            </a:solidFill>
          </a:ln>
          <a:effectLst>
            <a:outerShdw blurRad="63500" sx="100500" sy="100500" algn="ctr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7077C-2DA7-6A42-9DFF-63910DD88483}" type="datetime1">
              <a:rPr lang="en-US"/>
              <a:pPr>
                <a:defRPr/>
              </a:pPr>
              <a:t>3/26/13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5A0DC-DF31-FB44-9F04-810644E1D73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152400"/>
            <a:ext cx="7696200" cy="5334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www.actionbasedlearning.com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1415E-87EB-304C-BCB9-267039F361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DE8A40E-B2DC-3F4D-9169-36A1EBA58D27}" type="datetimeFigureOut">
              <a:rPr lang="en-US" smtClean="0"/>
              <a:pPr/>
              <a:t>3/26/13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46BFFEB-3873-FE49-9064-3F2C467AB95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  <p:sldLayoutId id="2147483843" r:id="rId12"/>
    <p:sldLayoutId id="2147483844" r:id="rId13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jeanmadigan/Desktop/KIDSFIT/Kinesthetic%20Classroom/Pics%20of%20desks/Sit%20down%20focus.mov" TargetMode="External"/><Relationship Id="rId2" Type="http://schemas.openxmlformats.org/officeDocument/2006/relationships/slideLayout" Target="../slideLayouts/slideLayout13.xml"/><Relationship Id="rId3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jeanmadigan/Desktop/KIDSFIT/Kinesthetic%20Classroom/Pics%20of%20desks/Sit%20transition%20Behav%20mod.mov" TargetMode="External"/><Relationship Id="rId2" Type="http://schemas.openxmlformats.org/officeDocument/2006/relationships/slideLayout" Target="../slideLayouts/slideLayout13.xml"/><Relationship Id="rId3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jeanmadigan/Desktop/KIDSFIT/Kinesthetic%20Classroom/Pics%20of%20desks/Stand%20up%20transition.mov" TargetMode="External"/><Relationship Id="rId2" Type="http://schemas.openxmlformats.org/officeDocument/2006/relationships/slideLayout" Target="../slideLayouts/slideLayout13.xml"/><Relationship Id="rId3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3200" b="1" dirty="0" smtClean="0"/>
              <a:t>Jean Blaydes</a:t>
            </a:r>
          </a:p>
          <a:p>
            <a:r>
              <a:rPr lang="en-US" b="1" dirty="0" smtClean="0"/>
              <a:t>Action Based Learning</a:t>
            </a:r>
          </a:p>
          <a:p>
            <a:r>
              <a:rPr lang="en-US" b="1" dirty="0" smtClean="0"/>
              <a:t>www.actionbasedlearning.com</a:t>
            </a:r>
            <a:endParaRPr lang="en-US" b="1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Neuroscience supports the need for Quality Physical Education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rgbClr val="FF0000"/>
                </a:solidFill>
              </a:rPr>
              <a:t>Neurons</a:t>
            </a:r>
            <a:r>
              <a:rPr lang="en-US" dirty="0" smtClean="0"/>
              <a:t> are </a:t>
            </a:r>
            <a:r>
              <a:rPr lang="en-US" dirty="0" smtClean="0">
                <a:solidFill>
                  <a:srgbClr val="3366FF"/>
                </a:solidFill>
              </a:rPr>
              <a:t>thinking</a:t>
            </a:r>
            <a:r>
              <a:rPr lang="en-US" dirty="0" smtClean="0"/>
              <a:t> cells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lnSpc>
                <a:spcPct val="80000"/>
              </a:lnSpc>
              <a:buNone/>
            </a:pPr>
            <a:r>
              <a:rPr lang="en-US" sz="2800" dirty="0" smtClean="0"/>
              <a:t>   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5189" dirty="0" smtClean="0"/>
              <a:t>Neuron    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5189" dirty="0" smtClean="0"/>
              <a:t>Axon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5189" dirty="0" smtClean="0"/>
              <a:t>Myelin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5189" dirty="0" smtClean="0"/>
              <a:t>Synapse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5189" dirty="0" smtClean="0"/>
              <a:t>Dendrites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5189" dirty="0" smtClean="0"/>
              <a:t>Secondary dendritic branching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5189" dirty="0" smtClean="0"/>
              <a:t>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endParaRPr lang="en-US" sz="2800" dirty="0" smtClean="0"/>
          </a:p>
        </p:txBody>
      </p:sp>
      <p:sp>
        <p:nvSpPr>
          <p:cNvPr id="7578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This is your </a:t>
            </a:r>
            <a:r>
              <a:rPr lang="en-US" dirty="0">
                <a:solidFill>
                  <a:srgbClr val="FF0000"/>
                </a:solidFill>
              </a:rPr>
              <a:t>BRAIN</a:t>
            </a:r>
            <a:r>
              <a:rPr lang="en-US" dirty="0"/>
              <a:t>…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3200" dirty="0"/>
              <a:t>Your</a:t>
            </a:r>
            <a:r>
              <a:rPr lang="en-US" sz="3200" dirty="0">
                <a:solidFill>
                  <a:srgbClr val="FF0000"/>
                </a:solidFill>
              </a:rPr>
              <a:t> brain </a:t>
            </a:r>
            <a:r>
              <a:rPr lang="en-US" sz="3200" dirty="0"/>
              <a:t>is about the size of 2 fists put together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dirty="0">
                <a:solidFill>
                  <a:srgbClr val="FF0000"/>
                </a:solidFill>
              </a:rPr>
              <a:t>Information</a:t>
            </a:r>
            <a:r>
              <a:rPr lang="en-US" sz="3200" dirty="0"/>
              <a:t> flows back and forth, side to side and up and down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dirty="0">
                <a:solidFill>
                  <a:srgbClr val="3366FF"/>
                </a:solidFill>
              </a:rPr>
              <a:t>Corpus Callosum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dirty="0">
                <a:solidFill>
                  <a:srgbClr val="3366FF"/>
                </a:solidFill>
              </a:rPr>
              <a:t>Motor Cortex</a:t>
            </a:r>
          </a:p>
          <a:p>
            <a:pPr eaLnBrk="1" hangingPunct="1">
              <a:lnSpc>
                <a:spcPct val="90000"/>
              </a:lnSpc>
            </a:pPr>
            <a:r>
              <a:rPr lang="en-US" sz="3200" dirty="0"/>
              <a:t>Three basic </a:t>
            </a:r>
            <a:r>
              <a:rPr lang="en-US" sz="3200" dirty="0">
                <a:solidFill>
                  <a:srgbClr val="FF0000"/>
                </a:solidFill>
              </a:rPr>
              <a:t>motor</a:t>
            </a:r>
            <a:r>
              <a:rPr lang="en-US" sz="3200" dirty="0"/>
              <a:t> </a:t>
            </a:r>
            <a:r>
              <a:rPr lang="en-US" sz="3200" dirty="0" smtClean="0"/>
              <a:t>movements:</a:t>
            </a:r>
          </a:p>
          <a:p>
            <a:pPr lvl="1">
              <a:lnSpc>
                <a:spcPct val="90000"/>
              </a:lnSpc>
            </a:pPr>
            <a:r>
              <a:rPr lang="en-US" sz="3200" smtClean="0"/>
              <a:t>Crawling</a:t>
            </a:r>
            <a:r>
              <a:rPr lang="en-US" sz="3200" smtClean="0"/>
              <a:t> to </a:t>
            </a:r>
            <a:r>
              <a:rPr lang="en-US" sz="3200" smtClean="0"/>
              <a:t>Walking</a:t>
            </a:r>
            <a:endParaRPr lang="en-US" sz="3200" dirty="0" smtClean="0"/>
          </a:p>
          <a:p>
            <a:pPr lvl="1">
              <a:lnSpc>
                <a:spcPct val="90000"/>
              </a:lnSpc>
            </a:pPr>
            <a:r>
              <a:rPr lang="en-US" sz="3200" dirty="0" smtClean="0"/>
              <a:t>Jumping</a:t>
            </a:r>
          </a:p>
          <a:p>
            <a:pPr lvl="1">
              <a:lnSpc>
                <a:spcPct val="90000"/>
              </a:lnSpc>
            </a:pPr>
            <a:r>
              <a:rPr lang="en-US" sz="3200" dirty="0" smtClean="0"/>
              <a:t>Rolling</a:t>
            </a:r>
          </a:p>
          <a:p>
            <a:pPr lvl="1">
              <a:lnSpc>
                <a:spcPct val="90000"/>
              </a:lnSpc>
            </a:pPr>
            <a:endParaRPr lang="en-US" sz="3400" dirty="0"/>
          </a:p>
        </p:txBody>
      </p:sp>
      <p:sp>
        <p:nvSpPr>
          <p:cNvPr id="77828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solidFill>
                  <a:srgbClr val="3333CC"/>
                </a:solidFill>
              </a:rPr>
              <a:t>Cerebellular Training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00199"/>
            <a:ext cx="7696200" cy="4560631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dirty="0"/>
              <a:t>The </a:t>
            </a:r>
            <a:r>
              <a:rPr lang="en-US" sz="3600" dirty="0">
                <a:solidFill>
                  <a:srgbClr val="FF0000"/>
                </a:solidFill>
              </a:rPr>
              <a:t>cerebellum</a:t>
            </a:r>
            <a:r>
              <a:rPr lang="en-US" sz="3600" dirty="0"/>
              <a:t> and the </a:t>
            </a:r>
            <a:r>
              <a:rPr lang="en-US" sz="3600" dirty="0">
                <a:solidFill>
                  <a:srgbClr val="FF0000"/>
                </a:solidFill>
              </a:rPr>
              <a:t>Pre frontal Cortex </a:t>
            </a:r>
            <a:r>
              <a:rPr lang="en-US" sz="3600" dirty="0"/>
              <a:t>are connected. The PFC controls </a:t>
            </a:r>
            <a:r>
              <a:rPr lang="en-US" sz="3600" dirty="0">
                <a:solidFill>
                  <a:srgbClr val="3333CC"/>
                </a:solidFill>
              </a:rPr>
              <a:t>memory, language, emotions, social skills, and attention. </a:t>
            </a:r>
            <a:r>
              <a:rPr lang="en-US" sz="3600" dirty="0"/>
              <a:t>If the cerebellum is off, then cognitive function suffers</a:t>
            </a:r>
            <a:r>
              <a:rPr lang="en-US" sz="3600" dirty="0">
                <a:solidFill>
                  <a:srgbClr val="FF0000"/>
                </a:solidFill>
              </a:rPr>
              <a:t>. Physical patterns and skills challenge the cerebellum and it grows quicker. </a:t>
            </a:r>
            <a:r>
              <a:rPr lang="en-US" sz="3600" dirty="0">
                <a:solidFill>
                  <a:srgbClr val="3333CC"/>
                </a:solidFill>
              </a:rPr>
              <a:t>Cerebellular exercises that cross the midline enlist more parts of the brain for well developed </a:t>
            </a:r>
            <a:r>
              <a:rPr lang="en-US" sz="3600" dirty="0">
                <a:solidFill>
                  <a:srgbClr val="FF0000"/>
                </a:solidFill>
              </a:rPr>
              <a:t>attention</a:t>
            </a:r>
            <a:r>
              <a:rPr lang="en-US" sz="3600" dirty="0">
                <a:solidFill>
                  <a:srgbClr val="3333CC"/>
                </a:solidFill>
              </a:rPr>
              <a:t> systems</a:t>
            </a:r>
            <a:r>
              <a:rPr lang="en-US" sz="3600" dirty="0"/>
              <a:t>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3600" dirty="0"/>
              <a:t>                                                </a:t>
            </a:r>
            <a:r>
              <a:rPr lang="en-US" sz="2000" dirty="0"/>
              <a:t>Budde 2008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/>
              <a:t>What makes us </a:t>
            </a:r>
            <a:r>
              <a:rPr lang="en-US" dirty="0">
                <a:solidFill>
                  <a:srgbClr val="FF0000"/>
                </a:solidFill>
              </a:rPr>
              <a:t>MOVE</a:t>
            </a:r>
            <a:r>
              <a:rPr lang="en-US" dirty="0"/>
              <a:t> is also what makes us </a:t>
            </a:r>
            <a:r>
              <a:rPr lang="en-US" dirty="0">
                <a:solidFill>
                  <a:srgbClr val="3366FF"/>
                </a:solidFill>
              </a:rPr>
              <a:t>THINK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Exercise </a:t>
            </a:r>
            <a:r>
              <a:rPr lang="en-US" dirty="0" smtClean="0"/>
              <a:t>benefits the </a:t>
            </a:r>
            <a:r>
              <a:rPr lang="en-US" dirty="0" smtClean="0">
                <a:solidFill>
                  <a:srgbClr val="3366FF"/>
                </a:solidFill>
              </a:rPr>
              <a:t>BRAIN</a:t>
            </a:r>
            <a:r>
              <a:rPr lang="en-US" dirty="0" smtClean="0"/>
              <a:t> first</a:t>
            </a:r>
            <a:endParaRPr lang="en-US" dirty="0"/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www.actionbasedlearning.com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</a:rPr>
              <a:t>Exercise</a:t>
            </a:r>
            <a:r>
              <a:rPr lang="en-US" sz="4400" dirty="0" smtClean="0"/>
              <a:t> changes the brain at a               </a:t>
            </a:r>
            <a:r>
              <a:rPr lang="en-US" sz="4400" dirty="0" smtClean="0">
                <a:solidFill>
                  <a:srgbClr val="3366FF"/>
                </a:solidFill>
              </a:rPr>
              <a:t>MOLECULAR LEVEL</a:t>
            </a:r>
          </a:p>
          <a:p>
            <a:r>
              <a:rPr lang="en-US" sz="3600" dirty="0" smtClean="0"/>
              <a:t>     Brain fuel is oxygen and glucose</a:t>
            </a:r>
          </a:p>
          <a:p>
            <a:r>
              <a:rPr lang="en-US" sz="3600" dirty="0" smtClean="0"/>
              <a:t>     Neurogenesis</a:t>
            </a:r>
          </a:p>
          <a:p>
            <a:r>
              <a:rPr lang="en-US" sz="3600" dirty="0" smtClean="0"/>
              <a:t>     Secondary dendritic branching</a:t>
            </a:r>
          </a:p>
          <a:p>
            <a:r>
              <a:rPr lang="en-US" sz="3600" dirty="0" smtClean="0"/>
              <a:t>     Neurotransmitters</a:t>
            </a:r>
          </a:p>
          <a:p>
            <a:r>
              <a:rPr lang="en-US" sz="3600" dirty="0" smtClean="0"/>
              <a:t>     BDNF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Exercise </a:t>
            </a:r>
            <a:r>
              <a:rPr lang="en-US" smtClean="0"/>
              <a:t>makes you </a:t>
            </a:r>
            <a:r>
              <a:rPr lang="en-US" smtClean="0">
                <a:solidFill>
                  <a:srgbClr val="3333CC"/>
                </a:solidFill>
              </a:rPr>
              <a:t>Smarter</a:t>
            </a:r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000" dirty="0" smtClean="0">
                <a:solidFill>
                  <a:srgbClr val="008000"/>
                </a:solidFill>
              </a:rPr>
              <a:t>BDNF</a:t>
            </a:r>
            <a:r>
              <a:rPr lang="en-US" sz="4000" dirty="0" smtClean="0"/>
              <a:t> floods the brain </a:t>
            </a:r>
          </a:p>
          <a:p>
            <a:r>
              <a:rPr lang="en-US" sz="4000" dirty="0" smtClean="0"/>
              <a:t>Aids </a:t>
            </a:r>
            <a:r>
              <a:rPr lang="en-US" sz="4000" dirty="0" smtClean="0">
                <a:solidFill>
                  <a:srgbClr val="FF0000"/>
                </a:solidFill>
              </a:rPr>
              <a:t>mental sharpness </a:t>
            </a:r>
            <a:r>
              <a:rPr lang="en-US" sz="4000" dirty="0" smtClean="0"/>
              <a:t>and the ability to </a:t>
            </a:r>
            <a:r>
              <a:rPr lang="en-US" sz="4000" dirty="0" smtClean="0">
                <a:solidFill>
                  <a:srgbClr val="FF0000"/>
                </a:solidFill>
              </a:rPr>
              <a:t>learn</a:t>
            </a:r>
            <a:r>
              <a:rPr lang="en-US" sz="4000" dirty="0" smtClean="0"/>
              <a:t> and memorize</a:t>
            </a:r>
          </a:p>
          <a:p>
            <a:r>
              <a:rPr lang="en-US" sz="4000" dirty="0" smtClean="0">
                <a:solidFill>
                  <a:srgbClr val="008000"/>
                </a:solidFill>
              </a:rPr>
              <a:t>BDNF</a:t>
            </a:r>
            <a:r>
              <a:rPr lang="en-US" sz="4000" dirty="0" smtClean="0"/>
              <a:t> increase could alleviate the symptoms of </a:t>
            </a:r>
            <a:r>
              <a:rPr lang="en-US" sz="4000" dirty="0" smtClean="0">
                <a:solidFill>
                  <a:srgbClr val="3333CC"/>
                </a:solidFill>
              </a:rPr>
              <a:t>ADHD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en-US" sz="3600" dirty="0" smtClean="0"/>
              <a:t>Dartmouth Michaels Hopkins 5/2012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EXERCISE</a:t>
            </a:r>
            <a:r>
              <a:rPr lang="en-US" dirty="0" smtClean="0"/>
              <a:t> is encoded in our genes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www.actionbasedlearning.com</a:t>
            </a:r>
          </a:p>
        </p:txBody>
      </p:sp>
      <p:pic>
        <p:nvPicPr>
          <p:cNvPr id="44035" name="Content Placeholder 7" descr="Kindergarten SMART 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750" r="-1375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3366FF"/>
                </a:solidFill>
              </a:rPr>
              <a:t>Play</a:t>
            </a:r>
          </a:p>
        </p:txBody>
      </p:sp>
      <p:sp>
        <p:nvSpPr>
          <p:cNvPr id="4506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www.actionbasedlearning.com</a:t>
            </a:r>
          </a:p>
        </p:txBody>
      </p:sp>
      <p:sp>
        <p:nvSpPr>
          <p:cNvPr id="45059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solidFill>
                  <a:srgbClr val="FF0000"/>
                </a:solidFill>
              </a:rPr>
              <a:t>Play</a:t>
            </a:r>
            <a:r>
              <a:rPr lang="en-US" sz="4800" dirty="0" smtClean="0"/>
              <a:t> is found in every species</a:t>
            </a:r>
          </a:p>
          <a:p>
            <a:r>
              <a:rPr lang="en-US" sz="4800" dirty="0" smtClean="0"/>
              <a:t>The more </a:t>
            </a:r>
            <a:r>
              <a:rPr lang="en-US" sz="4800" dirty="0" smtClean="0">
                <a:solidFill>
                  <a:srgbClr val="3366FF"/>
                </a:solidFill>
              </a:rPr>
              <a:t>intelligent</a:t>
            </a:r>
            <a:r>
              <a:rPr lang="en-US" sz="4800" dirty="0" smtClean="0"/>
              <a:t> the species the more play is involved </a:t>
            </a:r>
          </a:p>
          <a:p>
            <a:endParaRPr lang="en-US" sz="4800" dirty="0" smtClean="0"/>
          </a:p>
          <a:p>
            <a:pPr>
              <a:buNone/>
            </a:pPr>
            <a:r>
              <a:rPr lang="en-US" sz="2800" dirty="0" smtClean="0"/>
              <a:t>Stuart Brown The Science of Play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3333CC"/>
                </a:solidFill>
              </a:rPr>
              <a:t>CHAIR</a:t>
            </a:r>
            <a:r>
              <a:rPr lang="en-US" dirty="0" smtClean="0"/>
              <a:t> is the</a:t>
            </a:r>
            <a:r>
              <a:rPr lang="en-US" dirty="0" smtClean="0">
                <a:solidFill>
                  <a:srgbClr val="FF0000"/>
                </a:solidFill>
              </a:rPr>
              <a:t> least </a:t>
            </a:r>
            <a:r>
              <a:rPr lang="en-US" dirty="0" smtClean="0"/>
              <a:t>effective environment for LEARNING!</a:t>
            </a:r>
          </a:p>
        </p:txBody>
      </p:sp>
      <p:pic>
        <p:nvPicPr>
          <p:cNvPr id="8" name="Picture Placeholder 7" descr="Rest.bmp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-6580" r="-658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36032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4813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endParaRPr lang="en-US"/>
          </a:p>
        </p:txBody>
      </p:sp>
      <p:sp>
        <p:nvSpPr>
          <p:cNvPr id="48130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1371600" y="634960"/>
            <a:ext cx="7772400" cy="5384840"/>
          </a:xfrm>
        </p:spPr>
        <p:txBody>
          <a:bodyPr>
            <a:noAutofit/>
          </a:bodyPr>
          <a:lstStyle/>
          <a:p>
            <a:pPr>
              <a:buFontTx/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John Medina</a:t>
            </a:r>
            <a:r>
              <a:rPr lang="en-US" sz="3600" dirty="0" smtClean="0"/>
              <a:t>, author of </a:t>
            </a:r>
            <a:r>
              <a:rPr lang="en-US" sz="3600" dirty="0" smtClean="0">
                <a:solidFill>
                  <a:srgbClr val="0000FF"/>
                </a:solidFill>
              </a:rPr>
              <a:t>Brain Rules </a:t>
            </a:r>
            <a:r>
              <a:rPr lang="en-US" sz="3600" dirty="0" smtClean="0"/>
              <a:t>says, "The </a:t>
            </a:r>
            <a:r>
              <a:rPr lang="en-US" sz="3600" dirty="0" smtClean="0">
                <a:solidFill>
                  <a:srgbClr val="FF0000"/>
                </a:solidFill>
              </a:rPr>
              <a:t>human brain </a:t>
            </a:r>
            <a:r>
              <a:rPr lang="en-US" sz="3600" dirty="0" smtClean="0"/>
              <a:t>appears to have been designed to </a:t>
            </a:r>
            <a:r>
              <a:rPr lang="en-US" sz="3600" dirty="0" smtClean="0">
                <a:solidFill>
                  <a:srgbClr val="0000FF"/>
                </a:solidFill>
              </a:rPr>
              <a:t>solve problems </a:t>
            </a:r>
            <a:r>
              <a:rPr lang="en-US" sz="3600" dirty="0" smtClean="0"/>
              <a:t>related to </a:t>
            </a:r>
            <a:r>
              <a:rPr lang="en-US" sz="3600" dirty="0" smtClean="0">
                <a:solidFill>
                  <a:srgbClr val="FF0000"/>
                </a:solidFill>
              </a:rPr>
              <a:t>surviving</a:t>
            </a:r>
            <a:r>
              <a:rPr lang="en-US" sz="3600" dirty="0" smtClean="0"/>
              <a:t> in an outdoor setting in </a:t>
            </a:r>
            <a:r>
              <a:rPr lang="en-US" sz="3600" dirty="0" smtClean="0">
                <a:solidFill>
                  <a:srgbClr val="0000FF"/>
                </a:solidFill>
              </a:rPr>
              <a:t>unstable</a:t>
            </a:r>
            <a:r>
              <a:rPr lang="en-US" sz="3600" dirty="0" smtClean="0"/>
              <a:t> meteorological conditions and to do so in near constant </a:t>
            </a:r>
            <a:r>
              <a:rPr lang="en-US" sz="3600" dirty="0" smtClean="0">
                <a:solidFill>
                  <a:srgbClr val="FF0000"/>
                </a:solidFill>
              </a:rPr>
              <a:t>motion</a:t>
            </a:r>
            <a:r>
              <a:rPr lang="en-US" sz="3600" dirty="0" smtClean="0"/>
              <a:t>. So...if you wanted to design a </a:t>
            </a:r>
            <a:r>
              <a:rPr lang="en-US" sz="3600" dirty="0" smtClean="0">
                <a:solidFill>
                  <a:srgbClr val="0000FF"/>
                </a:solidFill>
              </a:rPr>
              <a:t>learning environment </a:t>
            </a:r>
            <a:r>
              <a:rPr lang="en-US" sz="3600" dirty="0" smtClean="0"/>
              <a:t>that was directly </a:t>
            </a:r>
            <a:r>
              <a:rPr lang="en-US" sz="3600" dirty="0" smtClean="0">
                <a:solidFill>
                  <a:srgbClr val="FF0000"/>
                </a:solidFill>
              </a:rPr>
              <a:t>opposed</a:t>
            </a:r>
            <a:r>
              <a:rPr lang="en-US" sz="3600" dirty="0" smtClean="0"/>
              <a:t> to what the brain is </a:t>
            </a:r>
            <a:r>
              <a:rPr lang="en-US" sz="3600" dirty="0" smtClean="0">
                <a:solidFill>
                  <a:srgbClr val="0000FF"/>
                </a:solidFill>
              </a:rPr>
              <a:t>naturally good </a:t>
            </a:r>
            <a:r>
              <a:rPr lang="en-US" sz="3600" dirty="0" smtClean="0"/>
              <a:t>at doing ~ you'd design a </a:t>
            </a:r>
            <a:r>
              <a:rPr lang="en-US" sz="3600" dirty="0" err="1" smtClean="0"/>
              <a:t>frickin</a:t>
            </a:r>
            <a:r>
              <a:rPr lang="en-US" sz="3600" dirty="0" smtClean="0"/>
              <a:t>’</a:t>
            </a:r>
            <a:r>
              <a:rPr lang="en-US" sz="3600" dirty="0" smtClean="0">
                <a:solidFill>
                  <a:srgbClr val="0000FF"/>
                </a:solidFill>
              </a:rPr>
              <a:t> </a:t>
            </a:r>
            <a:r>
              <a:rPr lang="en-US" sz="3600" dirty="0" smtClean="0">
                <a:solidFill>
                  <a:srgbClr val="FF0066"/>
                </a:solidFill>
              </a:rPr>
              <a:t>classroom</a:t>
            </a:r>
            <a:r>
              <a:rPr lang="en-US" sz="3600" dirty="0" smtClean="0"/>
              <a:t>!”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smtClean="0">
                <a:solidFill>
                  <a:srgbClr val="3366FF"/>
                </a:solidFill>
              </a:rPr>
              <a:t>Benefits</a:t>
            </a:r>
            <a:r>
              <a:rPr lang="en-US" dirty="0" smtClean="0"/>
              <a:t> of </a:t>
            </a:r>
            <a:r>
              <a:rPr lang="en-US" dirty="0" smtClean="0">
                <a:solidFill>
                  <a:srgbClr val="FF0000"/>
                </a:solidFill>
              </a:rPr>
              <a:t>Exercise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 </a:t>
            </a:r>
            <a:r>
              <a:rPr lang="en-US" sz="3600" dirty="0" smtClean="0"/>
              <a:t>boosts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solidFill>
                  <a:srgbClr val="3366FF"/>
                </a:solidFill>
              </a:rPr>
              <a:t>brain function 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 </a:t>
            </a:r>
            <a:r>
              <a:rPr lang="en-US" sz="3600" dirty="0" smtClean="0">
                <a:solidFill>
                  <a:srgbClr val="000000"/>
                </a:solidFill>
              </a:rPr>
              <a:t>improves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smtClean="0">
                <a:solidFill>
                  <a:srgbClr val="3366FF"/>
                </a:solidFill>
              </a:rPr>
              <a:t>cognition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</a:t>
            </a:r>
            <a:r>
              <a:rPr lang="en-US" sz="3600" dirty="0" smtClean="0"/>
              <a:t> strengthens </a:t>
            </a:r>
            <a:r>
              <a:rPr lang="en-US" sz="3600" dirty="0" smtClean="0">
                <a:solidFill>
                  <a:srgbClr val="0000FF"/>
                </a:solidFill>
              </a:rPr>
              <a:t>memory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 </a:t>
            </a:r>
            <a:r>
              <a:rPr lang="en-US" sz="3600" dirty="0" smtClean="0"/>
              <a:t>prepares the brain to </a:t>
            </a:r>
            <a:r>
              <a:rPr lang="en-US" sz="3600" dirty="0" smtClean="0">
                <a:solidFill>
                  <a:srgbClr val="3366FF"/>
                </a:solidFill>
              </a:rPr>
              <a:t>learn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</a:t>
            </a:r>
            <a:r>
              <a:rPr lang="en-US" sz="3600" dirty="0" smtClean="0"/>
              <a:t> regulates </a:t>
            </a:r>
            <a:r>
              <a:rPr lang="en-US" sz="3600" dirty="0" smtClean="0">
                <a:solidFill>
                  <a:srgbClr val="0000FF"/>
                </a:solidFill>
              </a:rPr>
              <a:t>behavior</a:t>
            </a:r>
            <a:endParaRPr lang="en-US" sz="3600" dirty="0" smtClean="0"/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</a:t>
            </a:r>
            <a:r>
              <a:rPr lang="en-US" sz="3600" dirty="0" smtClean="0"/>
              <a:t> weakens the ill effects of </a:t>
            </a:r>
            <a:r>
              <a:rPr lang="en-US" sz="3600" dirty="0" smtClean="0">
                <a:solidFill>
                  <a:srgbClr val="3366FF"/>
                </a:solidFill>
              </a:rPr>
              <a:t>poverty</a:t>
            </a:r>
          </a:p>
          <a:p>
            <a:pPr>
              <a:buNone/>
            </a:pPr>
            <a:r>
              <a:rPr lang="en-US" sz="3600" dirty="0" smtClean="0">
                <a:solidFill>
                  <a:srgbClr val="FF0000"/>
                </a:solidFill>
              </a:rPr>
              <a:t>Exercise </a:t>
            </a:r>
            <a:r>
              <a:rPr lang="en-US" sz="3600" dirty="0" smtClean="0"/>
              <a:t>can positively </a:t>
            </a:r>
            <a:r>
              <a:rPr lang="en-US" sz="3600" dirty="0" smtClean="0">
                <a:solidFill>
                  <a:srgbClr val="3366FF"/>
                </a:solidFill>
              </a:rPr>
              <a:t>change</a:t>
            </a:r>
            <a:r>
              <a:rPr lang="en-US" sz="3600" dirty="0" smtClean="0"/>
              <a:t> the brain </a:t>
            </a:r>
          </a:p>
          <a:p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55"/>
          <p:cNvGrpSpPr>
            <a:grpSpLocks/>
          </p:cNvGrpSpPr>
          <p:nvPr/>
        </p:nvGrpSpPr>
        <p:grpSpPr bwMode="auto">
          <a:xfrm>
            <a:off x="23622000" y="13487400"/>
            <a:ext cx="12012613" cy="5689600"/>
            <a:chOff x="23393400" y="13449314"/>
            <a:chExt cx="12013824" cy="5688904"/>
          </a:xfrm>
        </p:grpSpPr>
        <p:pic>
          <p:nvPicPr>
            <p:cNvPr id="69642" name="Picture 245" descr="BC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393400" y="13677900"/>
              <a:ext cx="5688889" cy="54603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9643" name="Picture 248" descr="EI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718335" y="13449314"/>
              <a:ext cx="5688889" cy="54603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9635" name="Picture 245" descr="BC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74400" y="13868400"/>
            <a:ext cx="5688013" cy="546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141605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rgbClr val="FF0000"/>
                </a:solidFill>
              </a:rPr>
              <a:t>Average composite of 20 students brains taking the same test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9637" name="Text Placeholder 11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7508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BRAIN AFTER SITTING QUIETLY</a:t>
            </a:r>
          </a:p>
        </p:txBody>
      </p:sp>
      <p:sp>
        <p:nvSpPr>
          <p:cNvPr id="69638" name="Text Placeholder 1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7508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/>
              <a:t>BRAIN AFTER 20 MINUTE WALK</a:t>
            </a:r>
          </a:p>
        </p:txBody>
      </p:sp>
      <p:pic>
        <p:nvPicPr>
          <p:cNvPr id="69639" name="Picture 245" descr="BC.png"/>
          <p:cNvPicPr>
            <a:picLocks noGrp="1" noChangeAspect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5938" y="2362200"/>
            <a:ext cx="3922712" cy="3763963"/>
          </a:xfrm>
          <a:noFill/>
        </p:spPr>
      </p:pic>
      <p:pic>
        <p:nvPicPr>
          <p:cNvPr id="69640" name="Picture 248" descr="EI.png"/>
          <p:cNvPicPr>
            <a:picLocks noGrp="1" noChangeAspect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>
          <a:xfrm>
            <a:off x="4705350" y="2362200"/>
            <a:ext cx="3921125" cy="3763963"/>
          </a:xfrm>
          <a:noFill/>
        </p:spPr>
      </p:pic>
      <p:sp>
        <p:nvSpPr>
          <p:cNvPr id="69641" name="TextBox 17"/>
          <p:cNvSpPr txBox="1">
            <a:spLocks noChangeArrowheads="1"/>
          </p:cNvSpPr>
          <p:nvPr/>
        </p:nvSpPr>
        <p:spPr bwMode="auto">
          <a:xfrm>
            <a:off x="304800" y="5943600"/>
            <a:ext cx="838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chemeClr val="bg1"/>
                </a:solidFill>
                <a:latin typeface="Book Antiqua" charset="0"/>
              </a:rPr>
              <a:t>Research/scan  compliments of Dr. Chuck Hillman University of Illinois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The Good </a:t>
            </a:r>
            <a:r>
              <a:rPr lang="en-US" dirty="0">
                <a:solidFill>
                  <a:srgbClr val="FF0000"/>
                </a:solidFill>
              </a:rPr>
              <a:t>N.E.W.S.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en-US" sz="3600"/>
              <a:t>What puts the body into balance </a:t>
            </a:r>
            <a:r>
              <a:rPr lang="en-US" sz="3600" b="1">
                <a:solidFill>
                  <a:srgbClr val="3333CC"/>
                </a:solidFill>
              </a:rPr>
              <a:t>physically</a:t>
            </a:r>
          </a:p>
          <a:p>
            <a:pPr eaLnBrk="1" hangingPunct="1">
              <a:lnSpc>
                <a:spcPct val="90000"/>
              </a:lnSpc>
            </a:pPr>
            <a:r>
              <a:rPr lang="en-US" sz="4800" b="1"/>
              <a:t>    </a:t>
            </a:r>
            <a:r>
              <a:rPr lang="en-US" sz="4800" b="1">
                <a:solidFill>
                  <a:srgbClr val="FF0000"/>
                </a:solidFill>
              </a:rPr>
              <a:t>N</a:t>
            </a:r>
            <a:r>
              <a:rPr lang="en-US" sz="4800"/>
              <a:t>utrition</a:t>
            </a:r>
          </a:p>
          <a:p>
            <a:pPr eaLnBrk="1" hangingPunct="1">
              <a:lnSpc>
                <a:spcPct val="90000"/>
              </a:lnSpc>
            </a:pPr>
            <a:r>
              <a:rPr lang="en-US" sz="4800" b="1"/>
              <a:t>    </a:t>
            </a:r>
            <a:r>
              <a:rPr lang="en-US" sz="4800" b="1">
                <a:solidFill>
                  <a:srgbClr val="FF0000"/>
                </a:solidFill>
              </a:rPr>
              <a:t>E</a:t>
            </a:r>
            <a:r>
              <a:rPr lang="en-US" sz="4800"/>
              <a:t>xercise</a:t>
            </a:r>
          </a:p>
          <a:p>
            <a:pPr eaLnBrk="1" hangingPunct="1">
              <a:lnSpc>
                <a:spcPct val="90000"/>
              </a:lnSpc>
            </a:pPr>
            <a:r>
              <a:rPr lang="en-US" sz="4800" b="1"/>
              <a:t>    </a:t>
            </a:r>
            <a:r>
              <a:rPr lang="en-US" sz="4800" b="1">
                <a:solidFill>
                  <a:srgbClr val="FF0000"/>
                </a:solidFill>
              </a:rPr>
              <a:t>W</a:t>
            </a:r>
            <a:r>
              <a:rPr lang="en-US" sz="4800"/>
              <a:t>ater</a:t>
            </a:r>
          </a:p>
          <a:p>
            <a:pPr eaLnBrk="1" hangingPunct="1">
              <a:lnSpc>
                <a:spcPct val="90000"/>
              </a:lnSpc>
            </a:pPr>
            <a:r>
              <a:rPr lang="en-US" sz="4800" b="1"/>
              <a:t>    </a:t>
            </a:r>
            <a:r>
              <a:rPr lang="en-US" sz="4800" b="1">
                <a:solidFill>
                  <a:srgbClr val="FF0000"/>
                </a:solidFill>
              </a:rPr>
              <a:t>S</a:t>
            </a:r>
            <a:r>
              <a:rPr lang="en-US" sz="4800"/>
              <a:t>leep</a:t>
            </a:r>
          </a:p>
        </p:txBody>
      </p:sp>
      <p:sp>
        <p:nvSpPr>
          <p:cNvPr id="7066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Action Based Classrooms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9156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Body Brain Adventure  for grades 3-8</a:t>
            </a:r>
          </a:p>
        </p:txBody>
      </p:sp>
      <p:sp>
        <p:nvSpPr>
          <p:cNvPr id="108547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5029200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smtClean="0"/>
              <a:t>		 Body </a:t>
            </a:r>
          </a:p>
          <a:p>
            <a:pPr>
              <a:buFontTx/>
              <a:buNone/>
            </a:pPr>
            <a:r>
              <a:rPr lang="en-US" sz="3200" smtClean="0"/>
              <a:t>		 Legs </a:t>
            </a:r>
          </a:p>
          <a:p>
            <a:pPr>
              <a:buFontTx/>
              <a:buNone/>
            </a:pPr>
            <a:r>
              <a:rPr lang="en-US" sz="3200" smtClean="0"/>
              <a:t>		 Muscles </a:t>
            </a:r>
          </a:p>
          <a:p>
            <a:pPr>
              <a:buFontTx/>
              <a:buNone/>
            </a:pPr>
            <a:r>
              <a:rPr lang="en-US" sz="3200" smtClean="0"/>
              <a:t>		 Bones </a:t>
            </a:r>
          </a:p>
          <a:p>
            <a:pPr>
              <a:buFontTx/>
              <a:buNone/>
            </a:pPr>
            <a:r>
              <a:rPr lang="en-US" sz="3200" smtClean="0"/>
              <a:t>		 Hands/Feet </a:t>
            </a:r>
          </a:p>
          <a:p>
            <a:pPr>
              <a:buFontTx/>
              <a:buNone/>
            </a:pPr>
            <a:r>
              <a:rPr lang="en-US" sz="3200" smtClean="0"/>
              <a:t>		 Eyes</a:t>
            </a:r>
          </a:p>
          <a:p>
            <a:pPr>
              <a:buFontTx/>
              <a:buNone/>
            </a:pPr>
            <a:r>
              <a:rPr lang="en-US" sz="3200" smtClean="0"/>
              <a:t>		 Heart </a:t>
            </a:r>
          </a:p>
          <a:p>
            <a:pPr>
              <a:buFontTx/>
              <a:buNone/>
            </a:pPr>
            <a:r>
              <a:rPr lang="en-US" sz="3200" smtClean="0"/>
              <a:t>		 Brain</a:t>
            </a:r>
          </a:p>
        </p:txBody>
      </p:sp>
      <p:pic>
        <p:nvPicPr>
          <p:cNvPr id="108548" name="Content Placeholder 9" descr="bodybraintitle.pdf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16116" b="-16116"/>
          <a:stretch>
            <a:fillRect/>
          </a:stretch>
        </p:blipFill>
        <p:spPr>
          <a:xfrm>
            <a:off x="3657600" y="1690688"/>
            <a:ext cx="8534400" cy="5319712"/>
          </a:xfrm>
        </p:spPr>
      </p:pic>
      <p:pic>
        <p:nvPicPr>
          <p:cNvPr id="108549" name="Picture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30400" y="-1447800"/>
            <a:ext cx="130048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Content Placeholder 3" descr="photo(88).jpg"/>
          <p:cNvPicPr>
            <a:picLocks noGrp="1" noChangeAspect="1"/>
          </p:cNvPicPr>
          <p:nvPr>
            <p:ph/>
          </p:nvPr>
        </p:nvPicPr>
        <p:blipFill>
          <a:blip r:embed="rId2"/>
          <a:srcRect l="-4108" r="-4108"/>
          <a:stretch>
            <a:fillRect/>
          </a:stretch>
        </p:blipFill>
        <p:spPr/>
      </p:pic>
      <p:sp>
        <p:nvSpPr>
          <p:cNvPr id="50179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Content Placeholder 3" descr="Sit sown stations.jpg"/>
          <p:cNvPicPr>
            <a:picLocks noGrp="1" noChangeAspect="1"/>
          </p:cNvPicPr>
          <p:nvPr>
            <p:ph/>
          </p:nvPr>
        </p:nvPicPr>
        <p:blipFill>
          <a:blip r:embed="rId2"/>
          <a:srcRect l="-46190" r="-46190"/>
          <a:stretch>
            <a:fillRect/>
          </a:stretch>
        </p:blipFill>
        <p:spPr/>
      </p:pic>
      <p:sp>
        <p:nvSpPr>
          <p:cNvPr id="5120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/Users/jeanmadigan/Desktop/KIDSFIT/Kinesthetic Classroom/Pics of desks/Sit down focus.mov">
            <a:hlinkClick r:id="" action="ppaction://media"/>
          </p:cNvPr>
          <p:cNvPicPr/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022600" y="152400"/>
            <a:ext cx="3022600" cy="5334000"/>
          </a:xfrm>
        </p:spPr>
      </p:pic>
      <p:sp>
        <p:nvSpPr>
          <p:cNvPr id="52227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2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2226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/Users/jeanmadigan/Desktop/KIDSFIT/Kinesthetic Classroom/Pics of desks/Sit transition Behav mod.mov">
            <a:hlinkClick r:id="" action="ppaction://media"/>
          </p:cNvPr>
          <p:cNvPicPr/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022600" y="152400"/>
            <a:ext cx="3022600" cy="5334000"/>
          </a:xfrm>
        </p:spPr>
      </p:pic>
      <p:sp>
        <p:nvSpPr>
          <p:cNvPr id="53251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3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3250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/Users/jeanmadigan/Desktop/KIDSFIT/Kinesthetic Classroom/Pics of desks/Stand up transition.mov">
            <a:hlinkClick r:id="" action="ppaction://media"/>
          </p:cNvPr>
          <p:cNvPicPr/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022600" y="152400"/>
            <a:ext cx="3022600" cy="5334000"/>
          </a:xfrm>
        </p:spPr>
      </p:pic>
      <p:sp>
        <p:nvSpPr>
          <p:cNvPr id="54275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2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42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27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27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Physical Education is central to the Learning Process</a:t>
            </a:r>
            <a:endParaRPr lang="en-US" sz="4800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Why PE?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952501"/>
            <a:ext cx="7772400" cy="4350276"/>
          </a:xfrm>
        </p:spPr>
        <p:txBody>
          <a:bodyPr>
            <a:normAutofit/>
          </a:bodyPr>
          <a:lstStyle/>
          <a:p>
            <a:r>
              <a:rPr lang="en-US" sz="4800" dirty="0" smtClean="0"/>
              <a:t>Movement </a:t>
            </a:r>
            <a:br>
              <a:rPr lang="en-US" sz="4800" dirty="0" smtClean="0"/>
            </a:br>
            <a:r>
              <a:rPr lang="en-US" sz="4800" dirty="0" smtClean="0"/>
              <a:t>Physical Activity </a:t>
            </a:r>
            <a:br>
              <a:rPr lang="en-US" sz="4800" dirty="0" smtClean="0"/>
            </a:br>
            <a:r>
              <a:rPr lang="en-US" sz="4800" dirty="0" smtClean="0"/>
              <a:t>Exercise</a:t>
            </a:r>
            <a:endParaRPr lang="en-US" sz="48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5337933" y="2547938"/>
            <a:ext cx="3156780" cy="1338262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Based Learning</a:t>
            </a:r>
            <a:br>
              <a:rPr lang="en-US" dirty="0" smtClean="0"/>
            </a:br>
            <a:r>
              <a:rPr lang="en-US" dirty="0" smtClean="0"/>
              <a:t>Jean Blaydes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www.actionbasedlearning.com</a:t>
            </a:r>
            <a:endParaRPr lang="en-US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5400" dirty="0">
                <a:solidFill>
                  <a:srgbClr val="FF0000"/>
                </a:solidFill>
              </a:rPr>
              <a:t>Exercise</a:t>
            </a:r>
            <a:r>
              <a:rPr lang="en-US" sz="5400" dirty="0"/>
              <a:t> </a:t>
            </a:r>
            <a:r>
              <a:rPr lang="en-US" sz="5400" dirty="0">
                <a:solidFill>
                  <a:srgbClr val="008000"/>
                </a:solidFill>
              </a:rPr>
              <a:t>Grows</a:t>
            </a:r>
            <a:r>
              <a:rPr lang="en-US" sz="5400" dirty="0" smtClean="0"/>
              <a:t> </a:t>
            </a:r>
            <a:r>
              <a:rPr lang="en-US" sz="5400" dirty="0" smtClean="0">
                <a:solidFill>
                  <a:srgbClr val="3333CC"/>
                </a:solidFill>
              </a:rPr>
              <a:t>Brain </a:t>
            </a:r>
            <a:r>
              <a:rPr lang="en-US" sz="5400" dirty="0">
                <a:solidFill>
                  <a:srgbClr val="3333CC"/>
                </a:solidFill>
              </a:rPr>
              <a:t>Cells</a:t>
            </a:r>
          </a:p>
        </p:txBody>
      </p:sp>
      <p:pic>
        <p:nvPicPr>
          <p:cNvPr id="30723" name="Picture 6" descr="Eli on hoppity ho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095500" y="2274988"/>
            <a:ext cx="4876800" cy="3657600"/>
          </a:xfrm>
        </p:spPr>
      </p:pic>
      <p:sp>
        <p:nvSpPr>
          <p:cNvPr id="3072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3333CC"/>
                </a:solidFill>
              </a:rPr>
              <a:t>Embodied Cognition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en-US" sz="3700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5400" dirty="0" smtClean="0"/>
              <a:t>Using gestures, actions and motions to understand concepts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3700" dirty="0" smtClean="0">
              <a:solidFill>
                <a:srgbClr val="3333CC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3892" dirty="0" smtClean="0">
                <a:solidFill>
                  <a:srgbClr val="3333CC"/>
                </a:solidFill>
              </a:rPr>
              <a:t>Movement anchors learning through our senses to increase retention and retrieval of memory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800" dirty="0" smtClean="0">
                <a:solidFill>
                  <a:srgbClr val="FF0000"/>
                </a:solidFill>
              </a:rPr>
              <a:t>Emotional</a:t>
            </a:r>
            <a:r>
              <a:rPr lang="en-US" sz="4800" dirty="0" smtClean="0"/>
              <a:t> Punctuation</a:t>
            </a:r>
            <a:endParaRPr lang="en-US" sz="4800" dirty="0"/>
          </a:p>
        </p:txBody>
      </p:sp>
      <p:sp>
        <p:nvSpPr>
          <p:cNvPr id="34819" name="Text Placeholder 5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rgbClr val="3333CC"/>
                </a:solidFill>
              </a:rPr>
              <a:t>Celebrations</a:t>
            </a:r>
            <a:r>
              <a:rPr lang="en-US" sz="4400" dirty="0" smtClean="0"/>
              <a:t> to build </a:t>
            </a:r>
            <a:r>
              <a:rPr lang="en-US" sz="4400" dirty="0" smtClean="0">
                <a:solidFill>
                  <a:srgbClr val="FF0000"/>
                </a:solidFill>
              </a:rPr>
              <a:t>MINDSET</a:t>
            </a:r>
          </a:p>
        </p:txBody>
      </p:sp>
      <p:sp>
        <p:nvSpPr>
          <p:cNvPr id="34820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About </a:t>
            </a:r>
            <a:r>
              <a:rPr lang="en-US" smtClean="0">
                <a:solidFill>
                  <a:srgbClr val="FF0000"/>
                </a:solidFill>
              </a:rPr>
              <a:t>85% </a:t>
            </a:r>
            <a:r>
              <a:rPr lang="en-US" smtClean="0"/>
              <a:t>of students prefer to process</a:t>
            </a:r>
          </a:p>
        </p:txBody>
      </p:sp>
      <p:sp>
        <p:nvSpPr>
          <p:cNvPr id="35843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sz="4000" smtClean="0">
                <a:solidFill>
                  <a:srgbClr val="FF0000"/>
                </a:solidFill>
              </a:rPr>
              <a:t> KINESTHETICALLY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www.actionbasedlearning.com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idx="1"/>
          </p:nvPr>
        </p:nvSpPr>
        <p:spPr/>
      </p:sp>
      <p:pic>
        <p:nvPicPr>
          <p:cNvPr id="35846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504825"/>
            <a:ext cx="5583238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How do we learn?</a:t>
            </a:r>
          </a:p>
          <a:p>
            <a:endParaRPr lang="en-US" sz="4400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/>
              <a:t>PE builds the Framework for  Learning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6870700" cy="838200"/>
          </a:xfrm>
        </p:spPr>
        <p:txBody>
          <a:bodyPr/>
          <a:lstStyle/>
          <a:p>
            <a:r>
              <a:rPr lang="en-US" smtClean="0"/>
              <a:t>Neuron</a:t>
            </a:r>
          </a:p>
        </p:txBody>
      </p:sp>
      <p:pic>
        <p:nvPicPr>
          <p:cNvPr id="74755" name="Content Placeholder 4" descr="Neuron drawing by Kaulitzki.jpg"/>
          <p:cNvPicPr>
            <a:picLocks noGrp="1" noChangeAspect="1"/>
          </p:cNvPicPr>
          <p:nvPr>
            <p:ph idx="1"/>
          </p:nvPr>
        </p:nvPicPr>
        <p:blipFill>
          <a:blip r:embed="rId2"/>
          <a:srcRect t="-2145" b="-2145"/>
          <a:stretch>
            <a:fillRect/>
          </a:stretch>
        </p:blipFill>
        <p:spPr>
          <a:xfrm>
            <a:off x="1676400" y="762000"/>
            <a:ext cx="6324600" cy="4946650"/>
          </a:xfrm>
        </p:spPr>
      </p:pic>
      <p:sp>
        <p:nvSpPr>
          <p:cNvPr id="74756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371600" y="6248400"/>
            <a:ext cx="1905000" cy="457200"/>
          </a:xfrm>
          <a:noFill/>
        </p:spPr>
        <p:txBody>
          <a:bodyPr/>
          <a:lstStyle/>
          <a:p>
            <a:pPr algn="l"/>
            <a:fld id="{90B1C0BF-E652-BB4C-960C-E9E83C57A732}" type="slidenum">
              <a:rPr lang="en-US" smtClean="0">
                <a:ea typeface="Comic Sans MS" charset="0"/>
                <a:cs typeface="Comic Sans MS" charset="0"/>
                <a:sym typeface="Comic Sans MS" charset="0"/>
              </a:rPr>
              <a:pPr algn="l"/>
              <a:t>9</a:t>
            </a:fld>
            <a:endParaRPr lang="en-US" smtClean="0">
              <a:ea typeface="Comic Sans MS" charset="0"/>
              <a:cs typeface="Comic Sans MS" charset="0"/>
              <a:sym typeface="Comic Sans M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ＭＳ ゴシック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ヒラギノ明朝 Pro W3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Equity.thmx</Template>
  <TotalTime>58</TotalTime>
  <Words>601</Words>
  <Application>Microsoft Macintosh PowerPoint</Application>
  <PresentationFormat>On-screen Show (4:3)</PresentationFormat>
  <Paragraphs>133</Paragraphs>
  <Slides>30</Slides>
  <Notes>9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Equity</vt:lpstr>
      <vt:lpstr>Neuroscience supports the need for Quality Physical Education</vt:lpstr>
      <vt:lpstr>The Benefits of Exercise</vt:lpstr>
      <vt:lpstr>Movement  Physical Activity  Exercise</vt:lpstr>
      <vt:lpstr>Exercise Grows Brain Cells</vt:lpstr>
      <vt:lpstr>Embodied Cognition</vt:lpstr>
      <vt:lpstr>Emotional Punctuation</vt:lpstr>
      <vt:lpstr>About 85% of students prefer to process</vt:lpstr>
      <vt:lpstr>PE builds the Framework for  Learning</vt:lpstr>
      <vt:lpstr>Neuron</vt:lpstr>
      <vt:lpstr>Neurons are thinking cells</vt:lpstr>
      <vt:lpstr>This is your BRAIN…</vt:lpstr>
      <vt:lpstr>Cerebellular Training</vt:lpstr>
      <vt:lpstr>What makes us MOVE is also what makes us THINK</vt:lpstr>
      <vt:lpstr>Exercise benefits the BRAIN first</vt:lpstr>
      <vt:lpstr>Exercise makes you Smarter</vt:lpstr>
      <vt:lpstr>EXERCISE is encoded in our genes</vt:lpstr>
      <vt:lpstr>Play</vt:lpstr>
      <vt:lpstr>The CHAIR is the least effective environment for LEARNING!</vt:lpstr>
      <vt:lpstr>Slide 19</vt:lpstr>
      <vt:lpstr>Average composite of 20 students brains taking the same test</vt:lpstr>
      <vt:lpstr>The Good N.E.W.S.</vt:lpstr>
      <vt:lpstr>Action Based Classrooms</vt:lpstr>
      <vt:lpstr>Body Brain Adventure  for grades 3-8</vt:lpstr>
      <vt:lpstr>Slide 24</vt:lpstr>
      <vt:lpstr>Slide 25</vt:lpstr>
      <vt:lpstr>Slide 26</vt:lpstr>
      <vt:lpstr>Slide 27</vt:lpstr>
      <vt:lpstr>Slide 28</vt:lpstr>
      <vt:lpstr>Why PE?</vt:lpstr>
      <vt:lpstr>Action Based Learning Jean Blaydes</vt:lpstr>
    </vt:vector>
  </TitlesOfParts>
  <Company>Action Based Learning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Jean Madigan</dc:creator>
  <cp:lastModifiedBy>Jean Madigan</cp:lastModifiedBy>
  <cp:revision>4</cp:revision>
  <dcterms:created xsi:type="dcterms:W3CDTF">2013-03-26T19:25:22Z</dcterms:created>
  <dcterms:modified xsi:type="dcterms:W3CDTF">2013-03-26T19:26:20Z</dcterms:modified>
</cp:coreProperties>
</file>